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70" r:id="rId3"/>
    <p:sldId id="288" r:id="rId4"/>
    <p:sldId id="259" r:id="rId5"/>
    <p:sldId id="271" r:id="rId6"/>
    <p:sldId id="295" r:id="rId7"/>
    <p:sldId id="296" r:id="rId8"/>
    <p:sldId id="286" r:id="rId9"/>
    <p:sldId id="292" r:id="rId10"/>
    <p:sldId id="277" r:id="rId11"/>
    <p:sldId id="280" r:id="rId12"/>
    <p:sldId id="282" r:id="rId13"/>
    <p:sldId id="287" r:id="rId14"/>
    <p:sldId id="297" r:id="rId15"/>
    <p:sldId id="300" r:id="rId16"/>
    <p:sldId id="289" r:id="rId17"/>
    <p:sldId id="299" r:id="rId18"/>
    <p:sldId id="298" r:id="rId19"/>
    <p:sldId id="281" r:id="rId20"/>
    <p:sldId id="293" r:id="rId21"/>
    <p:sldId id="274" r:id="rId22"/>
    <p:sldId id="301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4" autoAdjust="0"/>
    <p:restoredTop sz="94660"/>
  </p:normalViewPr>
  <p:slideViewPr>
    <p:cSldViewPr snapToGrid="0">
      <p:cViewPr>
        <p:scale>
          <a:sx n="100" d="100"/>
          <a:sy n="100" d="100"/>
        </p:scale>
        <p:origin x="-240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-313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6E1E1A-2093-4B8F-A5AF-441C78F7A69C}" type="doc">
      <dgm:prSet loTypeId="urn:microsoft.com/office/officeart/2009/3/layout/BlockDescending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C7A688C-9A33-4732-B0E5-4339CD0368F1}">
      <dgm:prSet phldrT="[Text]"/>
      <dgm:spPr/>
      <dgm:t>
        <a:bodyPr/>
        <a:lstStyle/>
        <a:p>
          <a:r>
            <a:rPr lang="en-US" dirty="0" smtClean="0"/>
            <a:t>Step 1</a:t>
          </a:r>
          <a:endParaRPr lang="en-US" dirty="0"/>
        </a:p>
      </dgm:t>
    </dgm:pt>
    <dgm:pt modelId="{0E8AAFE7-023D-49DB-81E0-38611EF22BD4}" type="parTrans" cxnId="{6C860BAA-A0DA-47F0-B7EB-8AFDEB00546E}">
      <dgm:prSet/>
      <dgm:spPr/>
      <dgm:t>
        <a:bodyPr/>
        <a:lstStyle/>
        <a:p>
          <a:endParaRPr lang="en-US"/>
        </a:p>
      </dgm:t>
    </dgm:pt>
    <dgm:pt modelId="{CE5F2E4C-0A29-435E-80E4-C9A7708E60FD}" type="sibTrans" cxnId="{6C860BAA-A0DA-47F0-B7EB-8AFDEB00546E}">
      <dgm:prSet/>
      <dgm:spPr/>
      <dgm:t>
        <a:bodyPr/>
        <a:lstStyle/>
        <a:p>
          <a:endParaRPr lang="en-US"/>
        </a:p>
      </dgm:t>
    </dgm:pt>
    <dgm:pt modelId="{05803AED-30D5-4E84-A5CD-5A02867CB810}">
      <dgm:prSet phldrT="[Text]"/>
      <dgm:spPr/>
      <dgm:t>
        <a:bodyPr/>
        <a:lstStyle/>
        <a:p>
          <a:r>
            <a:rPr lang="en-US" dirty="0" smtClean="0"/>
            <a:t>Low Fidelity</a:t>
          </a:r>
          <a:endParaRPr lang="en-US" dirty="0"/>
        </a:p>
      </dgm:t>
    </dgm:pt>
    <dgm:pt modelId="{BD05708A-0644-4E3E-B3A2-FE0419006DA5}" type="parTrans" cxnId="{A515DD64-AD40-4C20-B878-17697F4608CB}">
      <dgm:prSet/>
      <dgm:spPr/>
      <dgm:t>
        <a:bodyPr/>
        <a:lstStyle/>
        <a:p>
          <a:endParaRPr lang="en-US"/>
        </a:p>
      </dgm:t>
    </dgm:pt>
    <dgm:pt modelId="{98083EBD-8085-4A92-920A-1BD6D87CECF5}" type="sibTrans" cxnId="{A515DD64-AD40-4C20-B878-17697F4608CB}">
      <dgm:prSet/>
      <dgm:spPr/>
      <dgm:t>
        <a:bodyPr/>
        <a:lstStyle/>
        <a:p>
          <a:endParaRPr lang="en-US"/>
        </a:p>
      </dgm:t>
    </dgm:pt>
    <dgm:pt modelId="{857550A3-1492-443E-A90C-3580EDE72491}">
      <dgm:prSet phldrT="[Text]"/>
      <dgm:spPr/>
      <dgm:t>
        <a:bodyPr/>
        <a:lstStyle/>
        <a:p>
          <a:r>
            <a:rPr lang="en-US" dirty="0" smtClean="0"/>
            <a:t>Creating rough paper sketches</a:t>
          </a:r>
          <a:endParaRPr lang="en-US" dirty="0"/>
        </a:p>
      </dgm:t>
    </dgm:pt>
    <dgm:pt modelId="{1F8DCC29-7704-48D1-B0FC-1B5AFE5F480D}" type="parTrans" cxnId="{52BA69C0-A2D4-41EE-90B1-19D940B44DF2}">
      <dgm:prSet/>
      <dgm:spPr/>
      <dgm:t>
        <a:bodyPr/>
        <a:lstStyle/>
        <a:p>
          <a:endParaRPr lang="en-US"/>
        </a:p>
      </dgm:t>
    </dgm:pt>
    <dgm:pt modelId="{09413B98-728A-459F-9DCE-055654452609}" type="sibTrans" cxnId="{52BA69C0-A2D4-41EE-90B1-19D940B44DF2}">
      <dgm:prSet/>
      <dgm:spPr/>
      <dgm:t>
        <a:bodyPr/>
        <a:lstStyle/>
        <a:p>
          <a:endParaRPr lang="en-US"/>
        </a:p>
      </dgm:t>
    </dgm:pt>
    <dgm:pt modelId="{F91A9C87-296D-4754-A02C-421C5A26AA95}">
      <dgm:prSet phldrT="[Text]"/>
      <dgm:spPr/>
      <dgm:t>
        <a:bodyPr/>
        <a:lstStyle/>
        <a:p>
          <a:r>
            <a:rPr lang="en-US" dirty="0" smtClean="0"/>
            <a:t>Step 2</a:t>
          </a:r>
          <a:endParaRPr lang="en-US" dirty="0"/>
        </a:p>
      </dgm:t>
    </dgm:pt>
    <dgm:pt modelId="{551D10B9-6B2C-4A4B-AC00-2C64E6783A6F}" type="parTrans" cxnId="{204612CE-BB27-458C-B5F5-794ADFB010D8}">
      <dgm:prSet/>
      <dgm:spPr/>
      <dgm:t>
        <a:bodyPr/>
        <a:lstStyle/>
        <a:p>
          <a:endParaRPr lang="en-US"/>
        </a:p>
      </dgm:t>
    </dgm:pt>
    <dgm:pt modelId="{E654075E-0A3E-4B00-A69F-36E67945BC1F}" type="sibTrans" cxnId="{204612CE-BB27-458C-B5F5-794ADFB010D8}">
      <dgm:prSet/>
      <dgm:spPr/>
      <dgm:t>
        <a:bodyPr/>
        <a:lstStyle/>
        <a:p>
          <a:endParaRPr lang="en-US"/>
        </a:p>
      </dgm:t>
    </dgm:pt>
    <dgm:pt modelId="{CE21D22A-2878-4343-896C-01CF461A2D35}">
      <dgm:prSet phldrT="[Text]"/>
      <dgm:spPr/>
      <dgm:t>
        <a:bodyPr/>
        <a:lstStyle/>
        <a:p>
          <a:r>
            <a:rPr lang="en-US" dirty="0" smtClean="0"/>
            <a:t>User Feedback</a:t>
          </a:r>
          <a:endParaRPr lang="en-US" dirty="0"/>
        </a:p>
      </dgm:t>
    </dgm:pt>
    <dgm:pt modelId="{E5E3B542-5766-48B8-B9F9-96A0A9F77343}" type="parTrans" cxnId="{93ECD784-69F1-4CC0-AEDB-E9A052BA8C2F}">
      <dgm:prSet/>
      <dgm:spPr/>
      <dgm:t>
        <a:bodyPr/>
        <a:lstStyle/>
        <a:p>
          <a:endParaRPr lang="en-US"/>
        </a:p>
      </dgm:t>
    </dgm:pt>
    <dgm:pt modelId="{5A33A45B-0AD0-4317-90E6-99CF85F7018E}" type="sibTrans" cxnId="{93ECD784-69F1-4CC0-AEDB-E9A052BA8C2F}">
      <dgm:prSet/>
      <dgm:spPr/>
      <dgm:t>
        <a:bodyPr/>
        <a:lstStyle/>
        <a:p>
          <a:endParaRPr lang="en-US"/>
        </a:p>
      </dgm:t>
    </dgm:pt>
    <dgm:pt modelId="{895829E4-456E-451B-AC58-6D6B3CACABDA}">
      <dgm:prSet phldrT="[Text]"/>
      <dgm:spPr/>
      <dgm:t>
        <a:bodyPr/>
        <a:lstStyle/>
        <a:p>
          <a:r>
            <a:rPr lang="en-US" dirty="0" smtClean="0"/>
            <a:t>Step 3</a:t>
          </a:r>
          <a:endParaRPr lang="en-US" dirty="0"/>
        </a:p>
      </dgm:t>
    </dgm:pt>
    <dgm:pt modelId="{76198CAA-2C4C-4EAE-9179-8A3143E571C0}" type="parTrans" cxnId="{DF3964F4-24F4-472D-916C-21358AF7B831}">
      <dgm:prSet/>
      <dgm:spPr/>
      <dgm:t>
        <a:bodyPr/>
        <a:lstStyle/>
        <a:p>
          <a:endParaRPr lang="en-US"/>
        </a:p>
      </dgm:t>
    </dgm:pt>
    <dgm:pt modelId="{1603209C-8F27-4020-9DAC-28BA094F65B1}" type="sibTrans" cxnId="{DF3964F4-24F4-472D-916C-21358AF7B831}">
      <dgm:prSet/>
      <dgm:spPr/>
      <dgm:t>
        <a:bodyPr/>
        <a:lstStyle/>
        <a:p>
          <a:endParaRPr lang="en-US"/>
        </a:p>
      </dgm:t>
    </dgm:pt>
    <dgm:pt modelId="{09053BC0-16B2-48EB-8FC5-10C92504B21D}">
      <dgm:prSet phldrT="[Text]"/>
      <dgm:spPr/>
      <dgm:t>
        <a:bodyPr/>
        <a:lstStyle/>
        <a:p>
          <a:r>
            <a:rPr lang="en-US" dirty="0" smtClean="0"/>
            <a:t>High fidelity Prototype</a:t>
          </a:r>
          <a:endParaRPr lang="en-US" dirty="0"/>
        </a:p>
      </dgm:t>
    </dgm:pt>
    <dgm:pt modelId="{B78C61C6-84A8-4767-AB8D-4D19F4B2AB6D}" type="parTrans" cxnId="{76DCFBE8-F971-4E05-9BCC-5B9893022DBD}">
      <dgm:prSet/>
      <dgm:spPr/>
      <dgm:t>
        <a:bodyPr/>
        <a:lstStyle/>
        <a:p>
          <a:endParaRPr lang="en-US"/>
        </a:p>
      </dgm:t>
    </dgm:pt>
    <dgm:pt modelId="{3050FE1C-0CCF-46B6-B83D-FB4044CE1788}" type="sibTrans" cxnId="{76DCFBE8-F971-4E05-9BCC-5B9893022DBD}">
      <dgm:prSet/>
      <dgm:spPr/>
      <dgm:t>
        <a:bodyPr/>
        <a:lstStyle/>
        <a:p>
          <a:endParaRPr lang="en-US"/>
        </a:p>
      </dgm:t>
    </dgm:pt>
    <dgm:pt modelId="{687CE4D2-AA5D-4E9E-BC78-A457E09A7D74}">
      <dgm:prSet phldrT="[Text]"/>
      <dgm:spPr/>
      <dgm:t>
        <a:bodyPr/>
        <a:lstStyle/>
        <a:p>
          <a:r>
            <a:rPr lang="en-US" dirty="0" smtClean="0"/>
            <a:t>Refine paper prototype</a:t>
          </a:r>
          <a:endParaRPr lang="en-US" dirty="0"/>
        </a:p>
      </dgm:t>
    </dgm:pt>
    <dgm:pt modelId="{B61CC0F8-E7BA-47F4-963F-6DD5C7BC1282}" type="parTrans" cxnId="{BCE57026-6239-4539-93F3-0EBB49CE5E26}">
      <dgm:prSet/>
      <dgm:spPr/>
      <dgm:t>
        <a:bodyPr/>
        <a:lstStyle/>
        <a:p>
          <a:endParaRPr lang="en-US"/>
        </a:p>
      </dgm:t>
    </dgm:pt>
    <dgm:pt modelId="{9C9ECEF3-81F7-41DC-8B46-7E05522C8419}" type="sibTrans" cxnId="{BCE57026-6239-4539-93F3-0EBB49CE5E26}">
      <dgm:prSet/>
      <dgm:spPr/>
      <dgm:t>
        <a:bodyPr/>
        <a:lstStyle/>
        <a:p>
          <a:endParaRPr lang="en-US"/>
        </a:p>
      </dgm:t>
    </dgm:pt>
    <dgm:pt modelId="{2E3F7BD3-D36C-45FC-B613-249A8BA7901D}">
      <dgm:prSet phldrT="[Text]"/>
      <dgm:spPr/>
      <dgm:t>
        <a:bodyPr/>
        <a:lstStyle/>
        <a:p>
          <a:r>
            <a:rPr lang="en-US" dirty="0" smtClean="0"/>
            <a:t>Creating a wireframe we can use to test the design</a:t>
          </a:r>
          <a:endParaRPr lang="en-US" dirty="0"/>
        </a:p>
      </dgm:t>
    </dgm:pt>
    <dgm:pt modelId="{FA84E6D9-9D6A-4BB8-A4AE-59CCF1F5B118}" type="parTrans" cxnId="{D9F8ECB4-B9F4-412F-B2F1-46A140D9D24B}">
      <dgm:prSet/>
      <dgm:spPr/>
      <dgm:t>
        <a:bodyPr/>
        <a:lstStyle/>
        <a:p>
          <a:endParaRPr lang="en-US"/>
        </a:p>
      </dgm:t>
    </dgm:pt>
    <dgm:pt modelId="{7A249D33-47BB-4F7D-9A1A-829A015E640B}" type="sibTrans" cxnId="{D9F8ECB4-B9F4-412F-B2F1-46A140D9D24B}">
      <dgm:prSet/>
      <dgm:spPr/>
      <dgm:t>
        <a:bodyPr/>
        <a:lstStyle/>
        <a:p>
          <a:endParaRPr lang="en-US"/>
        </a:p>
      </dgm:t>
    </dgm:pt>
    <dgm:pt modelId="{D4C751C9-34F5-4327-89E7-D2CFECE032BF}" type="pres">
      <dgm:prSet presAssocID="{E56E1E1A-2093-4B8F-A5AF-441C78F7A69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CAEA8A6-BCD8-4CEB-B93A-12F047D6B0C6}" type="pres">
      <dgm:prSet presAssocID="{1C7A688C-9A33-4732-B0E5-4339CD0368F1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45E3C-73A4-4BD7-A13F-8FAB88C47865}" type="pres">
      <dgm:prSet presAssocID="{1C7A688C-9A33-4732-B0E5-4339CD0368F1}" presName="childText_1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61AE6-A784-4F29-B433-931ED744F219}" type="pres">
      <dgm:prSet presAssocID="{1C7A688C-9A33-4732-B0E5-4339CD0368F1}" presName="accentShape_1" presStyleCnt="0"/>
      <dgm:spPr/>
    </dgm:pt>
    <dgm:pt modelId="{9EFC9176-F384-48AE-A1F1-ED1539A05A58}" type="pres">
      <dgm:prSet presAssocID="{1C7A688C-9A33-4732-B0E5-4339CD0368F1}" presName="imageRepeatNode" presStyleLbl="node1" presStyleIdx="0" presStyleCnt="3"/>
      <dgm:spPr/>
      <dgm:t>
        <a:bodyPr/>
        <a:lstStyle/>
        <a:p>
          <a:endParaRPr lang="en-US"/>
        </a:p>
      </dgm:t>
    </dgm:pt>
    <dgm:pt modelId="{78A2C5C5-35EC-4534-8791-FCBBFC85D97E}" type="pres">
      <dgm:prSet presAssocID="{F91A9C87-296D-4754-A02C-421C5A26AA95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6A5841-471E-402B-8EEA-B3910512A950}" type="pres">
      <dgm:prSet presAssocID="{F91A9C87-296D-4754-A02C-421C5A26AA95}" presName="childText_2" presStyleLbl="node2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6A0AF-3DB3-4858-9628-32F5D62DEEEB}" type="pres">
      <dgm:prSet presAssocID="{F91A9C87-296D-4754-A02C-421C5A26AA95}" presName="accentShape_2" presStyleCnt="0"/>
      <dgm:spPr/>
    </dgm:pt>
    <dgm:pt modelId="{8FEE68EA-923C-4146-871A-03CB0E2CFD47}" type="pres">
      <dgm:prSet presAssocID="{F91A9C87-296D-4754-A02C-421C5A26AA95}" presName="imageRepeatNode" presStyleLbl="node1" presStyleIdx="1" presStyleCnt="3"/>
      <dgm:spPr/>
      <dgm:t>
        <a:bodyPr/>
        <a:lstStyle/>
        <a:p>
          <a:endParaRPr lang="en-US"/>
        </a:p>
      </dgm:t>
    </dgm:pt>
    <dgm:pt modelId="{1BC765B2-3DBA-41B8-B073-81C86F753611}" type="pres">
      <dgm:prSet presAssocID="{895829E4-456E-451B-AC58-6D6B3CACABDA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6DEA4-B0DB-4626-BB2E-30DC2ABD3890}" type="pres">
      <dgm:prSet presAssocID="{895829E4-456E-451B-AC58-6D6B3CACABDA}" presName="childText_3" presStyleLbl="node2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10E2F4-B299-44DE-95A4-28417421ED9F}" type="pres">
      <dgm:prSet presAssocID="{895829E4-456E-451B-AC58-6D6B3CACABDA}" presName="accentShape_3" presStyleCnt="0"/>
      <dgm:spPr/>
    </dgm:pt>
    <dgm:pt modelId="{0199392C-5A35-46AE-969E-FDDD37498B43}" type="pres">
      <dgm:prSet presAssocID="{895829E4-456E-451B-AC58-6D6B3CACABDA}" presName="imageRepeatNode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67FFC574-3E5C-4C61-BDE1-97E33C7CDD7E}" type="presOf" srcId="{F91A9C87-296D-4754-A02C-421C5A26AA95}" destId="{8FEE68EA-923C-4146-871A-03CB0E2CFD47}" srcOrd="1" destOrd="0" presId="urn:microsoft.com/office/officeart/2009/3/layout/BlockDescendingList"/>
    <dgm:cxn modelId="{3F96149A-9F02-4B94-AD35-4F999EA9A67F}" type="presOf" srcId="{1C7A688C-9A33-4732-B0E5-4339CD0368F1}" destId="{8CAEA8A6-BCD8-4CEB-B93A-12F047D6B0C6}" srcOrd="0" destOrd="0" presId="urn:microsoft.com/office/officeart/2009/3/layout/BlockDescendingList"/>
    <dgm:cxn modelId="{658A0B12-22FD-430D-951C-6799039940E0}" type="presOf" srcId="{2E3F7BD3-D36C-45FC-B613-249A8BA7901D}" destId="{95A6DEA4-B0DB-4626-BB2E-30DC2ABD3890}" srcOrd="0" destOrd="1" presId="urn:microsoft.com/office/officeart/2009/3/layout/BlockDescendingList"/>
    <dgm:cxn modelId="{F16F0BE8-42BD-439B-9DFF-4443845BB20C}" type="presOf" srcId="{687CE4D2-AA5D-4E9E-BC78-A457E09A7D74}" destId="{366A5841-471E-402B-8EEA-B3910512A950}" srcOrd="0" destOrd="1" presId="urn:microsoft.com/office/officeart/2009/3/layout/BlockDescendingList"/>
    <dgm:cxn modelId="{BCE57026-6239-4539-93F3-0EBB49CE5E26}" srcId="{F91A9C87-296D-4754-A02C-421C5A26AA95}" destId="{687CE4D2-AA5D-4E9E-BC78-A457E09A7D74}" srcOrd="1" destOrd="0" parTransId="{B61CC0F8-E7BA-47F4-963F-6DD5C7BC1282}" sibTransId="{9C9ECEF3-81F7-41DC-8B46-7E05522C8419}"/>
    <dgm:cxn modelId="{7188C0E5-A2BC-41C9-8DD4-83F7FF866560}" type="presOf" srcId="{895829E4-456E-451B-AC58-6D6B3CACABDA}" destId="{0199392C-5A35-46AE-969E-FDDD37498B43}" srcOrd="1" destOrd="0" presId="urn:microsoft.com/office/officeart/2009/3/layout/BlockDescendingList"/>
    <dgm:cxn modelId="{0A2926A9-2BBD-4517-88F6-63DBA09F313C}" type="presOf" srcId="{1C7A688C-9A33-4732-B0E5-4339CD0368F1}" destId="{9EFC9176-F384-48AE-A1F1-ED1539A05A58}" srcOrd="1" destOrd="0" presId="urn:microsoft.com/office/officeart/2009/3/layout/BlockDescendingList"/>
    <dgm:cxn modelId="{081ED00C-E247-47D9-AC55-8195A57EE920}" type="presOf" srcId="{857550A3-1492-443E-A90C-3580EDE72491}" destId="{BB745E3C-73A4-4BD7-A13F-8FAB88C47865}" srcOrd="0" destOrd="1" presId="urn:microsoft.com/office/officeart/2009/3/layout/BlockDescendingList"/>
    <dgm:cxn modelId="{DF3964F4-24F4-472D-916C-21358AF7B831}" srcId="{E56E1E1A-2093-4B8F-A5AF-441C78F7A69C}" destId="{895829E4-456E-451B-AC58-6D6B3CACABDA}" srcOrd="2" destOrd="0" parTransId="{76198CAA-2C4C-4EAE-9179-8A3143E571C0}" sibTransId="{1603209C-8F27-4020-9DAC-28BA094F65B1}"/>
    <dgm:cxn modelId="{6E84CC71-FAC2-47B2-843E-4486C43610B7}" type="presOf" srcId="{E56E1E1A-2093-4B8F-A5AF-441C78F7A69C}" destId="{D4C751C9-34F5-4327-89E7-D2CFECE032BF}" srcOrd="0" destOrd="0" presId="urn:microsoft.com/office/officeart/2009/3/layout/BlockDescendingList"/>
    <dgm:cxn modelId="{52933C37-EE69-49A8-8CBD-1121634CEB9F}" type="presOf" srcId="{09053BC0-16B2-48EB-8FC5-10C92504B21D}" destId="{95A6DEA4-B0DB-4626-BB2E-30DC2ABD3890}" srcOrd="0" destOrd="0" presId="urn:microsoft.com/office/officeart/2009/3/layout/BlockDescendingList"/>
    <dgm:cxn modelId="{76DCFBE8-F971-4E05-9BCC-5B9893022DBD}" srcId="{895829E4-456E-451B-AC58-6D6B3CACABDA}" destId="{09053BC0-16B2-48EB-8FC5-10C92504B21D}" srcOrd="0" destOrd="0" parTransId="{B78C61C6-84A8-4767-AB8D-4D19F4B2AB6D}" sibTransId="{3050FE1C-0CCF-46B6-B83D-FB4044CE1788}"/>
    <dgm:cxn modelId="{D9F8ECB4-B9F4-412F-B2F1-46A140D9D24B}" srcId="{895829E4-456E-451B-AC58-6D6B3CACABDA}" destId="{2E3F7BD3-D36C-45FC-B613-249A8BA7901D}" srcOrd="1" destOrd="0" parTransId="{FA84E6D9-9D6A-4BB8-A4AE-59CCF1F5B118}" sibTransId="{7A249D33-47BB-4F7D-9A1A-829A015E640B}"/>
    <dgm:cxn modelId="{77FE697C-C665-4911-BE26-E14052334E39}" type="presOf" srcId="{05803AED-30D5-4E84-A5CD-5A02867CB810}" destId="{BB745E3C-73A4-4BD7-A13F-8FAB88C47865}" srcOrd="0" destOrd="0" presId="urn:microsoft.com/office/officeart/2009/3/layout/BlockDescendingList"/>
    <dgm:cxn modelId="{204612CE-BB27-458C-B5F5-794ADFB010D8}" srcId="{E56E1E1A-2093-4B8F-A5AF-441C78F7A69C}" destId="{F91A9C87-296D-4754-A02C-421C5A26AA95}" srcOrd="1" destOrd="0" parTransId="{551D10B9-6B2C-4A4B-AC00-2C64E6783A6F}" sibTransId="{E654075E-0A3E-4B00-A69F-36E67945BC1F}"/>
    <dgm:cxn modelId="{93ECD784-69F1-4CC0-AEDB-E9A052BA8C2F}" srcId="{F91A9C87-296D-4754-A02C-421C5A26AA95}" destId="{CE21D22A-2878-4343-896C-01CF461A2D35}" srcOrd="0" destOrd="0" parTransId="{E5E3B542-5766-48B8-B9F9-96A0A9F77343}" sibTransId="{5A33A45B-0AD0-4317-90E6-99CF85F7018E}"/>
    <dgm:cxn modelId="{6C860BAA-A0DA-47F0-B7EB-8AFDEB00546E}" srcId="{E56E1E1A-2093-4B8F-A5AF-441C78F7A69C}" destId="{1C7A688C-9A33-4732-B0E5-4339CD0368F1}" srcOrd="0" destOrd="0" parTransId="{0E8AAFE7-023D-49DB-81E0-38611EF22BD4}" sibTransId="{CE5F2E4C-0A29-435E-80E4-C9A7708E60FD}"/>
    <dgm:cxn modelId="{6992FDF7-41C3-4F1D-92FB-F99AAFE9F028}" type="presOf" srcId="{F91A9C87-296D-4754-A02C-421C5A26AA95}" destId="{78A2C5C5-35EC-4534-8791-FCBBFC85D97E}" srcOrd="0" destOrd="0" presId="urn:microsoft.com/office/officeart/2009/3/layout/BlockDescendingList"/>
    <dgm:cxn modelId="{A838FB65-10AD-4C8F-AB73-D5876C7654E0}" type="presOf" srcId="{CE21D22A-2878-4343-896C-01CF461A2D35}" destId="{366A5841-471E-402B-8EEA-B3910512A950}" srcOrd="0" destOrd="0" presId="urn:microsoft.com/office/officeart/2009/3/layout/BlockDescendingList"/>
    <dgm:cxn modelId="{B59BEA80-C541-40E3-9481-3DCB9D7BF550}" type="presOf" srcId="{895829E4-456E-451B-AC58-6D6B3CACABDA}" destId="{1BC765B2-3DBA-41B8-B073-81C86F753611}" srcOrd="0" destOrd="0" presId="urn:microsoft.com/office/officeart/2009/3/layout/BlockDescendingList"/>
    <dgm:cxn modelId="{A515DD64-AD40-4C20-B878-17697F4608CB}" srcId="{1C7A688C-9A33-4732-B0E5-4339CD0368F1}" destId="{05803AED-30D5-4E84-A5CD-5A02867CB810}" srcOrd="0" destOrd="0" parTransId="{BD05708A-0644-4E3E-B3A2-FE0419006DA5}" sibTransId="{98083EBD-8085-4A92-920A-1BD6D87CECF5}"/>
    <dgm:cxn modelId="{52BA69C0-A2D4-41EE-90B1-19D940B44DF2}" srcId="{1C7A688C-9A33-4732-B0E5-4339CD0368F1}" destId="{857550A3-1492-443E-A90C-3580EDE72491}" srcOrd="1" destOrd="0" parTransId="{1F8DCC29-7704-48D1-B0FC-1B5AFE5F480D}" sibTransId="{09413B98-728A-459F-9DCE-055654452609}"/>
    <dgm:cxn modelId="{9C4159D6-00BB-42AA-83ED-80EE165510E4}" type="presParOf" srcId="{D4C751C9-34F5-4327-89E7-D2CFECE032BF}" destId="{8CAEA8A6-BCD8-4CEB-B93A-12F047D6B0C6}" srcOrd="0" destOrd="0" presId="urn:microsoft.com/office/officeart/2009/3/layout/BlockDescendingList"/>
    <dgm:cxn modelId="{08D3C11C-469F-41E8-923F-579EFE11C1E8}" type="presParOf" srcId="{D4C751C9-34F5-4327-89E7-D2CFECE032BF}" destId="{BB745E3C-73A4-4BD7-A13F-8FAB88C47865}" srcOrd="1" destOrd="0" presId="urn:microsoft.com/office/officeart/2009/3/layout/BlockDescendingList"/>
    <dgm:cxn modelId="{5F9CD94E-636F-403F-B5C0-8EF81AFAC639}" type="presParOf" srcId="{D4C751C9-34F5-4327-89E7-D2CFECE032BF}" destId="{4CD61AE6-A784-4F29-B433-931ED744F219}" srcOrd="2" destOrd="0" presId="urn:microsoft.com/office/officeart/2009/3/layout/BlockDescendingList"/>
    <dgm:cxn modelId="{5A5F322F-DB87-4404-904F-38A7D1D2F439}" type="presParOf" srcId="{4CD61AE6-A784-4F29-B433-931ED744F219}" destId="{9EFC9176-F384-48AE-A1F1-ED1539A05A58}" srcOrd="0" destOrd="0" presId="urn:microsoft.com/office/officeart/2009/3/layout/BlockDescendingList"/>
    <dgm:cxn modelId="{1E55D40D-C63E-4BF2-907A-059CB18DF246}" type="presParOf" srcId="{D4C751C9-34F5-4327-89E7-D2CFECE032BF}" destId="{78A2C5C5-35EC-4534-8791-FCBBFC85D97E}" srcOrd="3" destOrd="0" presId="urn:microsoft.com/office/officeart/2009/3/layout/BlockDescendingList"/>
    <dgm:cxn modelId="{5BCE84BD-06CD-4D56-8F0F-9C7618B1286B}" type="presParOf" srcId="{D4C751C9-34F5-4327-89E7-D2CFECE032BF}" destId="{366A5841-471E-402B-8EEA-B3910512A950}" srcOrd="4" destOrd="0" presId="urn:microsoft.com/office/officeart/2009/3/layout/BlockDescendingList"/>
    <dgm:cxn modelId="{10B423D8-9206-44D8-A049-763548CB171D}" type="presParOf" srcId="{D4C751C9-34F5-4327-89E7-D2CFECE032BF}" destId="{9DB6A0AF-3DB3-4858-9628-32F5D62DEEEB}" srcOrd="5" destOrd="0" presId="urn:microsoft.com/office/officeart/2009/3/layout/BlockDescendingList"/>
    <dgm:cxn modelId="{9D37A817-1228-4189-BD79-EC4E0E76B035}" type="presParOf" srcId="{9DB6A0AF-3DB3-4858-9628-32F5D62DEEEB}" destId="{8FEE68EA-923C-4146-871A-03CB0E2CFD47}" srcOrd="0" destOrd="0" presId="urn:microsoft.com/office/officeart/2009/3/layout/BlockDescendingList"/>
    <dgm:cxn modelId="{550E0956-E2DE-4D53-BAC0-37BC2AEF41F7}" type="presParOf" srcId="{D4C751C9-34F5-4327-89E7-D2CFECE032BF}" destId="{1BC765B2-3DBA-41B8-B073-81C86F753611}" srcOrd="6" destOrd="0" presId="urn:microsoft.com/office/officeart/2009/3/layout/BlockDescendingList"/>
    <dgm:cxn modelId="{3D2CA77F-33A5-497B-A894-0CE280BA277E}" type="presParOf" srcId="{D4C751C9-34F5-4327-89E7-D2CFECE032BF}" destId="{95A6DEA4-B0DB-4626-BB2E-30DC2ABD3890}" srcOrd="7" destOrd="0" presId="urn:microsoft.com/office/officeart/2009/3/layout/BlockDescendingList"/>
    <dgm:cxn modelId="{D6B6F751-670F-43C7-B678-DB5CAFB38EFD}" type="presParOf" srcId="{D4C751C9-34F5-4327-89E7-D2CFECE032BF}" destId="{1810E2F4-B299-44DE-95A4-28417421ED9F}" srcOrd="8" destOrd="0" presId="urn:microsoft.com/office/officeart/2009/3/layout/BlockDescendingList"/>
    <dgm:cxn modelId="{2932CDC7-BA20-45C5-9884-E0BE2BA78F40}" type="presParOf" srcId="{1810E2F4-B299-44DE-95A4-28417421ED9F}" destId="{0199392C-5A35-46AE-969E-FDDD37498B43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199392C-5A35-46AE-969E-FDDD37498B43}">
      <dsp:nvSpPr>
        <dsp:cNvPr id="0" name=""/>
        <dsp:cNvSpPr/>
      </dsp:nvSpPr>
      <dsp:spPr>
        <a:xfrm>
          <a:off x="4653107" y="1275061"/>
          <a:ext cx="1955669" cy="372078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0" rIns="188595" bIns="41910" numCol="1" spcCol="1270" anchor="ctr" anchorCtr="0">
          <a:noAutofit/>
        </a:bodyPr>
        <a:lstStyle/>
        <a:p>
          <a:pPr lvl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Step 3</a:t>
          </a:r>
          <a:endParaRPr lang="en-US" sz="3300" kern="1200" dirty="0"/>
        </a:p>
      </dsp:txBody>
      <dsp:txXfrm rot="16200000">
        <a:off x="4631895" y="2695179"/>
        <a:ext cx="3348708" cy="508473"/>
      </dsp:txXfrm>
    </dsp:sp>
    <dsp:sp modelId="{8FEE68EA-923C-4146-871A-03CB0E2CFD47}">
      <dsp:nvSpPr>
        <dsp:cNvPr id="0" name=""/>
        <dsp:cNvSpPr/>
      </dsp:nvSpPr>
      <dsp:spPr>
        <a:xfrm>
          <a:off x="2522575" y="647405"/>
          <a:ext cx="1955669" cy="4346459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0" rIns="188595" bIns="41910" numCol="1" spcCol="1270" anchor="ctr" anchorCtr="0">
          <a:noAutofit/>
        </a:bodyPr>
        <a:lstStyle/>
        <a:p>
          <a:pPr lvl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Step 2</a:t>
          </a:r>
          <a:endParaRPr lang="en-US" sz="3300" kern="1200" dirty="0"/>
        </a:p>
      </dsp:txBody>
      <dsp:txXfrm rot="16200000">
        <a:off x="2219810" y="2349074"/>
        <a:ext cx="3911813" cy="508473"/>
      </dsp:txXfrm>
    </dsp:sp>
    <dsp:sp modelId="{9EFC9176-F384-48AE-A1F1-ED1539A05A58}">
      <dsp:nvSpPr>
        <dsp:cNvPr id="0" name=""/>
        <dsp:cNvSpPr/>
      </dsp:nvSpPr>
      <dsp:spPr>
        <a:xfrm>
          <a:off x="385748" y="55969"/>
          <a:ext cx="1955669" cy="493789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0" rIns="188595" bIns="41910" numCol="1" spcCol="1270" anchor="ctr" anchorCtr="0">
          <a:noAutofit/>
        </a:bodyPr>
        <a:lstStyle/>
        <a:p>
          <a:pPr lvl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Step 1</a:t>
          </a:r>
          <a:endParaRPr lang="en-US" sz="3300" kern="1200" dirty="0"/>
        </a:p>
      </dsp:txBody>
      <dsp:txXfrm rot="16200000">
        <a:off x="-183162" y="2023785"/>
        <a:ext cx="4444105" cy="508473"/>
      </dsp:txXfrm>
    </dsp:sp>
    <dsp:sp modelId="{BB745E3C-73A4-4BD7-A13F-8FAB88C47865}">
      <dsp:nvSpPr>
        <dsp:cNvPr id="0" name=""/>
        <dsp:cNvSpPr/>
      </dsp:nvSpPr>
      <dsp:spPr>
        <a:xfrm>
          <a:off x="385748" y="55969"/>
          <a:ext cx="1388525" cy="49617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Low Fidelity</a:t>
          </a:r>
          <a:endParaRPr lang="en-US" sz="2200" kern="1200" dirty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Creating rough paper sketches</a:t>
          </a:r>
          <a:endParaRPr lang="en-US" sz="2200" kern="1200" dirty="0"/>
        </a:p>
      </dsp:txBody>
      <dsp:txXfrm>
        <a:off x="385748" y="55969"/>
        <a:ext cx="1388525" cy="4961711"/>
      </dsp:txXfrm>
    </dsp:sp>
    <dsp:sp modelId="{366A5841-471E-402B-8EEA-B3910512A950}">
      <dsp:nvSpPr>
        <dsp:cNvPr id="0" name=""/>
        <dsp:cNvSpPr/>
      </dsp:nvSpPr>
      <dsp:spPr>
        <a:xfrm>
          <a:off x="2522575" y="647405"/>
          <a:ext cx="1388525" cy="437027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User Feedback</a:t>
          </a:r>
          <a:endParaRPr lang="en-US" sz="2200" kern="1200" dirty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Refine paper prototype</a:t>
          </a:r>
          <a:endParaRPr lang="en-US" sz="2200" kern="1200" dirty="0"/>
        </a:p>
      </dsp:txBody>
      <dsp:txXfrm>
        <a:off x="2522575" y="647405"/>
        <a:ext cx="1388525" cy="4370275"/>
      </dsp:txXfrm>
    </dsp:sp>
    <dsp:sp modelId="{95A6DEA4-B0DB-4626-BB2E-30DC2ABD3890}">
      <dsp:nvSpPr>
        <dsp:cNvPr id="0" name=""/>
        <dsp:cNvSpPr/>
      </dsp:nvSpPr>
      <dsp:spPr>
        <a:xfrm>
          <a:off x="4653107" y="1275061"/>
          <a:ext cx="1388525" cy="37426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High fidelity Prototype</a:t>
          </a:r>
          <a:endParaRPr lang="en-US" sz="2200" kern="1200" dirty="0"/>
        </a:p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Creating a wireframe we can use to test the design</a:t>
          </a:r>
          <a:endParaRPr lang="en-US" sz="2200" kern="1200" dirty="0"/>
        </a:p>
      </dsp:txBody>
      <dsp:txXfrm>
        <a:off x="4653107" y="1275061"/>
        <a:ext cx="1388525" cy="3742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A785B-D11D-476E-8FE3-B9A32AAEF3ED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AD6D-9C3B-46AE-9ED7-53C2ADD3C8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1419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6EEAB-DFFE-48A0-95F8-1347266830D1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C1AB1-D682-4F2C-8579-D9DF0DCC0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1075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513012" y="1371600"/>
            <a:ext cx="7162800" cy="41148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160" y="1557867"/>
            <a:ext cx="6583680" cy="256032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4160" y="4185919"/>
            <a:ext cx="6583680" cy="1097278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84903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ltGray">
          <a:xfrm>
            <a:off x="3174" y="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224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067" y="1143000"/>
            <a:ext cx="3471334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82132"/>
            <a:ext cx="6995160" cy="5074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1067" y="3513665"/>
            <a:ext cx="3471333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-1" y="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34545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1067" y="1143000"/>
            <a:ext cx="3471334" cy="2285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1067" y="3513665"/>
            <a:ext cx="3471333" cy="210312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694265" y="1051560"/>
            <a:ext cx="6858000" cy="4937760"/>
          </a:xfrm>
          <a:prstGeom prst="rect">
            <a:avLst/>
          </a:prstGeom>
          <a:solidFill>
            <a:schemeClr val="bg1"/>
          </a:soli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2051" y="1143000"/>
            <a:ext cx="6686024" cy="4754880"/>
          </a:xfrm>
          <a:solidFill>
            <a:schemeClr val="bg2">
              <a:lumMod val="40000"/>
              <a:lumOff val="60000"/>
            </a:schemeClr>
          </a:solidFill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869258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-1" y="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480799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846666"/>
            <a:ext cx="1828800" cy="55541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798" y="846666"/>
            <a:ext cx="7863840" cy="5554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ltGray">
          <a:xfrm>
            <a:off x="-1" y="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30077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525" y="-1905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0" y="1240536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5577"/>
            <a:ext cx="10058400" cy="10972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390650"/>
            <a:ext cx="10058400" cy="50101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05297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2638425" y="13716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4665" y="16256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4665" y="35898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1716743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ummer 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2921294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utumn 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04541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Winter Section Header">
    <p:bg>
      <p:bgPr>
        <a:blipFill dpi="0" rotWithShape="1">
          <a:blip r:embed="rId2" cstate="email">
            <a:lum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5334000" y="762000"/>
            <a:ext cx="6400800" cy="3340100"/>
          </a:xfrm>
          <a:prstGeom prst="rect">
            <a:avLst/>
          </a:prstGeom>
          <a:gradFill>
            <a:gsLst>
              <a:gs pos="417">
                <a:schemeClr val="bg2">
                  <a:lumMod val="35000"/>
                  <a:lumOff val="65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solidFill>
              <a:srgbClr val="FFFFFF"/>
            </a:solidFill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040" y="1016001"/>
            <a:ext cx="5760720" cy="1828800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980267"/>
            <a:ext cx="576072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053490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-1" y="-19050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 bwMode="ltGray">
          <a:xfrm>
            <a:off x="0" y="457200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057399"/>
            <a:ext cx="484632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2057399"/>
            <a:ext cx="484632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277927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-1" y="-9525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57399"/>
            <a:ext cx="4846320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926080"/>
            <a:ext cx="484632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2057399"/>
            <a:ext cx="4846320" cy="868681"/>
          </a:xfrm>
        </p:spPr>
        <p:txBody>
          <a:bodyPr anchor="ctr"/>
          <a:lstStyle>
            <a:lvl1pPr marL="0" indent="0">
              <a:buNone/>
              <a:defRPr sz="2400" b="0" cap="sm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926080"/>
            <a:ext cx="484632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9333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ltGray">
          <a:xfrm>
            <a:off x="-1" y="-9525"/>
            <a:ext cx="12188826" cy="1270000"/>
          </a:xfrm>
          <a:prstGeom prst="rect">
            <a:avLst/>
          </a:prstGeom>
          <a:gradFill>
            <a:gsLst>
              <a:gs pos="417">
                <a:schemeClr val="bg2">
                  <a:lumMod val="20000"/>
                  <a:lumOff val="80000"/>
                </a:schemeClr>
              </a:gs>
              <a:gs pos="100000">
                <a:schemeClr val="bg2"/>
              </a:gs>
            </a:gsLst>
            <a:lin ang="5400000" scaled="0"/>
          </a:gradFill>
          <a:ln w="152400">
            <a:noFill/>
            <a:miter lim="800000"/>
          </a:ln>
          <a:scene3d>
            <a:camera prst="orthographicFront"/>
            <a:lightRig rig="threePt" dir="t"/>
          </a:scene3d>
          <a:sp3d>
            <a:contourClr>
              <a:srgbClr val="B0BCBC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29495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ltGray">
          <a:xfrm>
            <a:off x="0" y="1171575"/>
            <a:ext cx="12188825" cy="54864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scene3d>
            <a:camera prst="orthographicFront"/>
            <a:lightRig rig="threePt" dir="t"/>
          </a:scene3d>
          <a:sp3d contourW="12700">
            <a:contourClr>
              <a:schemeClr val="bg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27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333500"/>
            <a:ext cx="10058400" cy="5067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0" y="6519333"/>
            <a:ext cx="16002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B1BD3024-A370-4736-A073-CFE51D74BDB4}" type="datetimeFigureOut">
              <a:rPr lang="en-US" smtClean="0"/>
              <a:pPr/>
              <a:t>2/28/2013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519333"/>
            <a:ext cx="70866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519333"/>
            <a:ext cx="914400" cy="202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3DCFCC-8C7B-4574-91B2-C3342261C6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65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D:\Dropbox\Dropbox\AC32005%20-%20Hci%20And%20Usability%20Engineering\AC32005%20-%20HCI%20-%20Travel%20Explorer%20-%20Team%20Share\Assignment%202%20-%20Travel%20Explorer%20Presentation\Presentation\755739TVWCL0514235010FOM.av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4000"/>
            <a:lum/>
          </a:blip>
          <a:srcRect/>
          <a:stretch>
            <a:fillRect l="3000" t="3000" r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Travel Explorers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AC32005 – Group 1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14072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857500"/>
            <a:ext cx="5760720" cy="1037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90750"/>
            <a:ext cx="10058400" cy="4210049"/>
          </a:xfrm>
        </p:spPr>
        <p:txBody>
          <a:bodyPr/>
          <a:lstStyle/>
          <a:p>
            <a:r>
              <a:rPr lang="en-US" b="1" dirty="0" smtClean="0"/>
              <a:t>Online Research</a:t>
            </a:r>
          </a:p>
          <a:p>
            <a:endParaRPr lang="en-US" b="1" dirty="0" smtClean="0"/>
          </a:p>
          <a:p>
            <a:r>
              <a:rPr lang="en-US" b="1" dirty="0" smtClean="0"/>
              <a:t>Comparison of Similar Systems</a:t>
            </a:r>
          </a:p>
          <a:p>
            <a:endParaRPr lang="en-US" b="1" dirty="0" smtClean="0"/>
          </a:p>
          <a:p>
            <a:r>
              <a:rPr lang="en-US" b="1" dirty="0" smtClean="0"/>
              <a:t>Surveys and Focus Groups</a:t>
            </a:r>
          </a:p>
          <a:p>
            <a:endParaRPr lang="en-US" b="1" dirty="0" smtClean="0"/>
          </a:p>
          <a:p>
            <a:r>
              <a:rPr lang="en-US" b="1" dirty="0" smtClean="0"/>
              <a:t>Paper Prototyping</a:t>
            </a:r>
            <a:endParaRPr lang="en-US" b="1" dirty="0"/>
          </a:p>
        </p:txBody>
      </p:sp>
      <p:pic>
        <p:nvPicPr>
          <p:cNvPr id="15362" name="Picture 2" descr="http://www.marketresearchforbeginners.com/wp-content/uploads/2013/02/surveys-colorado-sprin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875" y="2416873"/>
            <a:ext cx="3232150" cy="3102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Research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600" dirty="0" smtClean="0"/>
              <a:t>This study surveyed American adults 50+ to better understand their use of social media and technology. The survey was</a:t>
            </a:r>
          </a:p>
          <a:p>
            <a:pPr>
              <a:spcBef>
                <a:spcPts val="0"/>
              </a:spcBef>
              <a:buNone/>
            </a:pPr>
            <a:r>
              <a:rPr lang="en-GB" sz="1600" dirty="0" smtClean="0"/>
              <a:t>conducted May 12 – May 17, 2010 by </a:t>
            </a:r>
            <a:r>
              <a:rPr lang="en-GB" sz="1600" dirty="0" err="1" smtClean="0"/>
              <a:t>GfK</a:t>
            </a:r>
            <a:r>
              <a:rPr lang="en-GB" sz="1600" dirty="0" smtClean="0"/>
              <a:t> among a nationally representative sample of 1360 adults age 50 or older.</a:t>
            </a:r>
          </a:p>
          <a:p>
            <a:pPr>
              <a:spcBef>
                <a:spcPts val="0"/>
              </a:spcBef>
              <a:buNone/>
            </a:pPr>
            <a:endParaRPr lang="en-GB" sz="1600" dirty="0" smtClean="0"/>
          </a:p>
          <a:p>
            <a:pPr>
              <a:spcBef>
                <a:spcPts val="0"/>
              </a:spcBef>
              <a:buNone/>
            </a:pPr>
            <a:endParaRPr lang="en-GB" sz="1600" dirty="0" smtClean="0"/>
          </a:p>
          <a:p>
            <a:pPr>
              <a:spcBef>
                <a:spcPts val="0"/>
              </a:spcBef>
              <a:buNone/>
            </a:pPr>
            <a:r>
              <a:rPr lang="en-GB" b="1" dirty="0" smtClean="0"/>
              <a:t>General Internet Use</a:t>
            </a:r>
          </a:p>
          <a:p>
            <a:pPr>
              <a:spcBef>
                <a:spcPts val="0"/>
              </a:spcBef>
            </a:pPr>
            <a:r>
              <a:rPr lang="en-GB" b="1" dirty="0" smtClean="0"/>
              <a:t>Two out of five (40%) </a:t>
            </a:r>
            <a:r>
              <a:rPr lang="en-GB" dirty="0" smtClean="0"/>
              <a:t>adults age 50 and over consider themselves extremely (17%) or very (23%) </a:t>
            </a:r>
            <a:r>
              <a:rPr lang="en-GB" b="1" i="1" dirty="0" smtClean="0"/>
              <a:t>comfortable using the Internet</a:t>
            </a:r>
            <a:r>
              <a:rPr lang="en-GB" dirty="0" smtClean="0"/>
              <a:t>. </a:t>
            </a:r>
          </a:p>
          <a:p>
            <a:pPr>
              <a:spcBef>
                <a:spcPts val="0"/>
              </a:spcBef>
            </a:pPr>
            <a:endParaRPr lang="en-GB" dirty="0" smtClean="0"/>
          </a:p>
          <a:p>
            <a:pPr>
              <a:spcBef>
                <a:spcPts val="0"/>
              </a:spcBef>
              <a:buNone/>
            </a:pPr>
            <a:r>
              <a:rPr lang="en-GB" b="1" dirty="0" smtClean="0"/>
              <a:t>Access to Internet enabled device</a:t>
            </a:r>
          </a:p>
          <a:p>
            <a:pPr>
              <a:spcBef>
                <a:spcPts val="0"/>
              </a:spcBef>
            </a:pPr>
            <a:r>
              <a:rPr lang="en-GB" dirty="0" smtClean="0"/>
              <a:t>The majority of those 50+ who </a:t>
            </a:r>
            <a:r>
              <a:rPr lang="en-GB" b="1" i="1" dirty="0" smtClean="0"/>
              <a:t>access the Internet </a:t>
            </a:r>
            <a:r>
              <a:rPr lang="en-GB" dirty="0" smtClean="0"/>
              <a:t>do so from a </a:t>
            </a:r>
            <a:r>
              <a:rPr lang="en-GB" b="1" dirty="0" smtClean="0"/>
              <a:t>desktop computer (57%). </a:t>
            </a:r>
          </a:p>
          <a:p>
            <a:pPr>
              <a:spcBef>
                <a:spcPts val="0"/>
              </a:spcBef>
            </a:pPr>
            <a:endParaRPr lang="en-GB" b="1" dirty="0" smtClean="0"/>
          </a:p>
          <a:p>
            <a:pPr>
              <a:spcBef>
                <a:spcPts val="0"/>
              </a:spcBef>
            </a:pPr>
            <a:r>
              <a:rPr lang="en-GB" dirty="0" smtClean="0"/>
              <a:t>One-quarter use a </a:t>
            </a:r>
            <a:r>
              <a:rPr lang="en-GB" b="1" dirty="0" smtClean="0"/>
              <a:t>laptop (26%)</a:t>
            </a:r>
            <a:r>
              <a:rPr lang="en-GB" dirty="0" smtClean="0"/>
              <a:t>,</a:t>
            </a:r>
            <a:r>
              <a:rPr lang="en-GB" b="1" dirty="0" smtClean="0"/>
              <a:t> </a:t>
            </a:r>
            <a:r>
              <a:rPr lang="en-GB" dirty="0" smtClean="0"/>
              <a:t>4 percent use </a:t>
            </a:r>
            <a:r>
              <a:rPr lang="en-GB" dirty="0" err="1" smtClean="0"/>
              <a:t>smartphones</a:t>
            </a:r>
            <a:r>
              <a:rPr lang="en-GB" dirty="0" smtClean="0"/>
              <a:t>/blackberries, 4 percent use mobile phones, and </a:t>
            </a:r>
            <a:r>
              <a:rPr lang="en-GB" b="1" dirty="0" smtClean="0"/>
              <a:t>one-quarter (27%) do not </a:t>
            </a:r>
            <a:r>
              <a:rPr lang="en-GB" dirty="0" smtClean="0"/>
              <a:t>access the Internet.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0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0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38225" y="6286500"/>
            <a:ext cx="1048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aarp</a:t>
            </a:r>
            <a:r>
              <a:rPr lang="en-GB" sz="1400" dirty="0" smtClean="0"/>
              <a:t>. (2010). </a:t>
            </a:r>
            <a:r>
              <a:rPr lang="en-GB" sz="1400" i="1" dirty="0" smtClean="0"/>
              <a:t>Social Media and Technology Us e Among Adults 50+ (AARP 2010) Social Media and Technology Use Among Adults 50+.</a:t>
            </a:r>
            <a:r>
              <a:rPr lang="en-GB" sz="1400" dirty="0" smtClean="0"/>
              <a:t> Available: http://assets.aarp.org/rgcenter/general/socmedia.pdf. Last accessed 27th </a:t>
            </a:r>
            <a:r>
              <a:rPr lang="en-GB" sz="1400" dirty="0" err="1" smtClean="0"/>
              <a:t>Febuary</a:t>
            </a:r>
            <a:r>
              <a:rPr lang="en-GB" sz="1400" dirty="0" smtClean="0"/>
              <a:t> 2013.</a:t>
            </a:r>
            <a:endParaRPr lang="en-GB" sz="1400" dirty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b="1" dirty="0" smtClean="0"/>
              <a:t>Social Media Usage</a:t>
            </a:r>
          </a:p>
          <a:p>
            <a:r>
              <a:rPr lang="en-GB" dirty="0" smtClean="0"/>
              <a:t>Approximately one-quarter of all those 50+ </a:t>
            </a:r>
            <a:r>
              <a:rPr lang="en-GB" b="1" dirty="0" smtClean="0"/>
              <a:t>use social media websites (27%) </a:t>
            </a:r>
            <a:r>
              <a:rPr lang="en-GB" dirty="0" smtClean="0"/>
              <a:t>with </a:t>
            </a:r>
            <a:r>
              <a:rPr lang="en-GB" b="1" dirty="0" smtClean="0"/>
              <a:t>Facebook</a:t>
            </a:r>
            <a:r>
              <a:rPr lang="en-GB" dirty="0" smtClean="0"/>
              <a:t> being by far the </a:t>
            </a:r>
            <a:r>
              <a:rPr lang="en-GB" b="1" dirty="0" smtClean="0"/>
              <a:t>most popular (23%).</a:t>
            </a:r>
          </a:p>
          <a:p>
            <a:r>
              <a:rPr lang="en-GB" dirty="0" smtClean="0"/>
              <a:t>Among those who say they access the Internet, </a:t>
            </a:r>
          </a:p>
          <a:p>
            <a:pPr lvl="1"/>
            <a:r>
              <a:rPr lang="en-GB" dirty="0" smtClean="0"/>
              <a:t>almost two-fifths (37%) use social networking sites</a:t>
            </a:r>
          </a:p>
          <a:p>
            <a:pPr lvl="1"/>
            <a:r>
              <a:rPr lang="en-GB" dirty="0" smtClean="0"/>
              <a:t>with almost one-third (31%) using Facebook. </a:t>
            </a:r>
          </a:p>
          <a:p>
            <a:pPr>
              <a:buNone/>
            </a:pPr>
            <a:endParaRPr lang="en-GB" b="1" dirty="0" smtClean="0"/>
          </a:p>
          <a:p>
            <a:pPr>
              <a:buNone/>
            </a:pPr>
            <a:r>
              <a:rPr lang="en-GB" b="1" dirty="0" smtClean="0"/>
              <a:t>Connections on Social Media</a:t>
            </a:r>
          </a:p>
          <a:p>
            <a:pPr>
              <a:buNone/>
            </a:pPr>
            <a:r>
              <a:rPr lang="en-GB" dirty="0" smtClean="0"/>
              <a:t>Among adults 50+ who use social media websites:</a:t>
            </a:r>
          </a:p>
          <a:p>
            <a:pPr lvl="1"/>
            <a:r>
              <a:rPr lang="en-GB" dirty="0" smtClean="0"/>
              <a:t>three-quarters are </a:t>
            </a:r>
            <a:r>
              <a:rPr lang="en-GB" i="1" dirty="0" smtClean="0"/>
              <a:t>connected to relatives other than</a:t>
            </a:r>
            <a:r>
              <a:rPr lang="en-GB" b="1" i="1" dirty="0" smtClean="0"/>
              <a:t> children and grandchildren </a:t>
            </a:r>
            <a:r>
              <a:rPr lang="en-GB" b="1" dirty="0" smtClean="0"/>
              <a:t>(73%) </a:t>
            </a:r>
            <a:endParaRPr lang="en-GB" dirty="0" smtClean="0"/>
          </a:p>
          <a:p>
            <a:pPr lvl="1"/>
            <a:r>
              <a:rPr lang="en-GB" dirty="0" smtClean="0"/>
              <a:t>three-fifths are connected to their </a:t>
            </a:r>
            <a:r>
              <a:rPr lang="en-GB" b="1" dirty="0" smtClean="0"/>
              <a:t>children (62%)</a:t>
            </a:r>
          </a:p>
          <a:p>
            <a:pPr lvl="1"/>
            <a:r>
              <a:rPr lang="en-GB" dirty="0" smtClean="0"/>
              <a:t>one-third are connected to </a:t>
            </a:r>
            <a:r>
              <a:rPr lang="en-GB" b="1" dirty="0" smtClean="0"/>
              <a:t>grandchildren (36%) </a:t>
            </a:r>
            <a:r>
              <a:rPr lang="en-GB" dirty="0" smtClean="0"/>
              <a:t>. </a:t>
            </a:r>
          </a:p>
          <a:p>
            <a:pPr>
              <a:buNone/>
            </a:pPr>
            <a:r>
              <a:rPr lang="en-GB" dirty="0" smtClean="0"/>
              <a:t>Among those introduced by a family member, three-fifths (63%) said it was their child. 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0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0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81075" y="6324600"/>
            <a:ext cx="1048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aarp</a:t>
            </a:r>
            <a:r>
              <a:rPr lang="en-GB" sz="1400" dirty="0" smtClean="0"/>
              <a:t>. (2010). </a:t>
            </a:r>
            <a:r>
              <a:rPr lang="en-GB" sz="1400" i="1" dirty="0" smtClean="0"/>
              <a:t>Social Media and Technology Us e Among Adults 50+ (AARP 2010) Social Media and Technology Use Among Adults 50+.</a:t>
            </a:r>
            <a:r>
              <a:rPr lang="en-GB" sz="1400" dirty="0" smtClean="0"/>
              <a:t> Available: http://assets.aarp.org/rgcenter/general/socmedia.pdf. Last accessed 27th </a:t>
            </a:r>
            <a:r>
              <a:rPr lang="en-GB" sz="1400" dirty="0" err="1" smtClean="0"/>
              <a:t>Febuary</a:t>
            </a:r>
            <a:r>
              <a:rPr lang="en-GB" sz="1400" dirty="0" smtClean="0"/>
              <a:t> 2013.</a:t>
            </a:r>
            <a:endParaRPr lang="en-GB" sz="1400" dirty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group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4040" y="2857500"/>
            <a:ext cx="5760720" cy="1037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User’s wanted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</a:pPr>
            <a:r>
              <a:rPr lang="en-GB" b="1" dirty="0" smtClean="0"/>
              <a:t>	</a:t>
            </a:r>
            <a:r>
              <a:rPr lang="en-GB" sz="2100" b="1" dirty="0" smtClean="0"/>
              <a:t>Sharing</a:t>
            </a:r>
          </a:p>
          <a:p>
            <a:pPr lvl="1"/>
            <a:r>
              <a:rPr lang="en-GB" sz="2100" dirty="0" smtClean="0"/>
              <a:t>Groups go on travels and share pictures, videos and memories with friends</a:t>
            </a:r>
          </a:p>
          <a:p>
            <a:pPr lvl="1"/>
            <a:endParaRPr lang="en-GB" sz="2100" dirty="0" smtClean="0"/>
          </a:p>
          <a:p>
            <a:pPr lvl="1">
              <a:buNone/>
            </a:pPr>
            <a:r>
              <a:rPr lang="en-GB" sz="2100" b="1" dirty="0" smtClean="0"/>
              <a:t>Meet new individuals</a:t>
            </a:r>
          </a:p>
          <a:p>
            <a:pPr lvl="1"/>
            <a:r>
              <a:rPr lang="en-GB" sz="2100" dirty="0" smtClean="0"/>
              <a:t>Most travel is during the summer via coach or bus</a:t>
            </a:r>
          </a:p>
          <a:p>
            <a:pPr lvl="1"/>
            <a:r>
              <a:rPr lang="en-GB" sz="2100" dirty="0" smtClean="0"/>
              <a:t>Relatives don’t often want to go on the same trips as them so would be good to meet other trip-goers before travelling</a:t>
            </a:r>
          </a:p>
          <a:p>
            <a:pPr lvl="1"/>
            <a:endParaRPr lang="en-GB" sz="2100" dirty="0" smtClean="0"/>
          </a:p>
          <a:p>
            <a:pPr lvl="1">
              <a:buNone/>
            </a:pPr>
            <a:r>
              <a:rPr lang="en-GB" sz="2100" b="1" dirty="0" smtClean="0"/>
              <a:t>Local Attractions</a:t>
            </a:r>
          </a:p>
          <a:p>
            <a:pPr lvl="1"/>
            <a:r>
              <a:rPr lang="en-GB" sz="2100" dirty="0" smtClean="0"/>
              <a:t>Would like to see maps of destination before going with points of interest and local attractions.</a:t>
            </a:r>
          </a:p>
          <a:p>
            <a:pPr lvl="1"/>
            <a:r>
              <a:rPr lang="en-GB" sz="2100" dirty="0" smtClean="0"/>
              <a:t>Would like to see churches and hospitals displayed and accommodation reviews aimed at older people</a:t>
            </a:r>
          </a:p>
          <a:p>
            <a:pPr lvl="1">
              <a:buNone/>
            </a:pPr>
            <a:endParaRPr lang="en-GB" sz="2100" dirty="0" smtClean="0"/>
          </a:p>
          <a:p>
            <a:pPr lvl="1">
              <a:buNone/>
            </a:pPr>
            <a:r>
              <a:rPr lang="en-GB" sz="2100" b="1" dirty="0" smtClean="0"/>
              <a:t>Security and Safety</a:t>
            </a:r>
          </a:p>
          <a:p>
            <a:pPr lvl="1"/>
            <a:r>
              <a:rPr lang="en-GB" sz="2100" dirty="0" smtClean="0"/>
              <a:t>May meet people on trips but do not have a contact with them and no way to share when they get home. Concern over if there was an incident</a:t>
            </a:r>
          </a:p>
          <a:p>
            <a:pPr lvl="1"/>
            <a:r>
              <a:rPr lang="en-GB" sz="2100" dirty="0" smtClean="0"/>
              <a:t>Safety in unknown areas where theft and burglary may be an issue.</a:t>
            </a:r>
          </a:p>
          <a:p>
            <a:pPr lvl="1">
              <a:buNone/>
            </a:pPr>
            <a:endParaRPr lang="en-GB" dirty="0" smtClean="0"/>
          </a:p>
          <a:p>
            <a:endParaRPr lang="en-GB" dirty="0" smtClean="0"/>
          </a:p>
          <a:p>
            <a:pPr lvl="0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0"/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b="1" dirty="0" smtClean="0"/>
              <a:t>Ability to plan and organise trips</a:t>
            </a:r>
          </a:p>
          <a:p>
            <a:r>
              <a:rPr lang="en-GB" dirty="0" smtClean="0"/>
              <a:t>The user centre participants wanted to be able to </a:t>
            </a:r>
            <a:r>
              <a:rPr lang="en-GB" b="1" dirty="0" smtClean="0"/>
              <a:t>communicate and socialise </a:t>
            </a:r>
            <a:r>
              <a:rPr lang="en-GB" dirty="0" smtClean="0"/>
              <a:t>with new individuals as often the deterrent from taking more trips was the lack of people to go with.</a:t>
            </a:r>
          </a:p>
          <a:p>
            <a:pPr>
              <a:buNone/>
            </a:pPr>
            <a:r>
              <a:rPr lang="en-GB" b="1" dirty="0" smtClean="0"/>
              <a:t>Safety Concerns</a:t>
            </a:r>
          </a:p>
          <a:p>
            <a:r>
              <a:rPr lang="en-GB" dirty="0" smtClean="0"/>
              <a:t>Visiting unfamiliar areas with a possibility of being robbed or scammed often changed how individuals viewed the holiday. Often resolved by a police presence in the area or some foreknowledge of areas to avoid in order to </a:t>
            </a:r>
            <a:r>
              <a:rPr lang="en-GB" b="1" dirty="0" smtClean="0"/>
              <a:t>stay safe</a:t>
            </a:r>
            <a:r>
              <a:rPr lang="en-GB" dirty="0" smtClean="0"/>
              <a:t>.</a:t>
            </a:r>
          </a:p>
          <a:p>
            <a:pPr>
              <a:buNone/>
            </a:pPr>
            <a:r>
              <a:rPr lang="en-GB" b="1" dirty="0" smtClean="0"/>
              <a:t>Reviews</a:t>
            </a:r>
          </a:p>
          <a:p>
            <a:r>
              <a:rPr lang="en-GB" b="1" dirty="0" smtClean="0"/>
              <a:t>Information on the area </a:t>
            </a:r>
            <a:r>
              <a:rPr lang="en-GB" dirty="0" smtClean="0"/>
              <a:t>to inform of the best places to visit, eat, stay for accommodation, etc..</a:t>
            </a:r>
          </a:p>
          <a:p>
            <a:pPr>
              <a:buNone/>
            </a:pPr>
            <a:r>
              <a:rPr lang="en-GB" b="1" dirty="0" smtClean="0"/>
              <a:t>Tips and hints</a:t>
            </a:r>
          </a:p>
          <a:p>
            <a:r>
              <a:rPr lang="en-GB" b="1" dirty="0" smtClean="0"/>
              <a:t>General advice </a:t>
            </a:r>
            <a:r>
              <a:rPr lang="en-GB" dirty="0" smtClean="0"/>
              <a:t>for the area that can only be learned from experience.</a:t>
            </a:r>
          </a:p>
          <a:p>
            <a:endParaRPr lang="en-GB" b="1" dirty="0" smtClean="0"/>
          </a:p>
          <a:p>
            <a:endParaRPr lang="en-GB" b="1" dirty="0" smtClean="0"/>
          </a:p>
          <a:p>
            <a:endParaRPr lang="en-GB" b="1" dirty="0" smtClean="0"/>
          </a:p>
          <a:p>
            <a:pPr>
              <a:buNone/>
            </a:pPr>
            <a:endParaRPr lang="en-GB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9440" y="3343275"/>
            <a:ext cx="5760720" cy="1037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For </a:t>
            </a:r>
          </a:p>
          <a:p>
            <a:pPr>
              <a:spcBef>
                <a:spcPts val="0"/>
              </a:spcBef>
            </a:pP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Travel Explorers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	Paper Prototyping with the User Center </a:t>
            </a:r>
          </a:p>
          <a:p>
            <a:pPr lvl="1"/>
            <a:r>
              <a:rPr lang="en-US" dirty="0" smtClean="0"/>
              <a:t>This will be with a </a:t>
            </a:r>
            <a:r>
              <a:rPr lang="en-US" b="1" dirty="0" smtClean="0"/>
              <a:t>low fidelity </a:t>
            </a:r>
            <a:r>
              <a:rPr lang="en-US" dirty="0" smtClean="0"/>
              <a:t>paper prototype design that we can easily change</a:t>
            </a:r>
          </a:p>
          <a:p>
            <a:pPr lvl="1"/>
            <a:r>
              <a:rPr lang="en-US" dirty="0" smtClean="0"/>
              <a:t>Afterwards we will move onto a </a:t>
            </a:r>
            <a:r>
              <a:rPr lang="en-US" b="1" dirty="0" smtClean="0"/>
              <a:t>higher fidelity </a:t>
            </a:r>
            <a:r>
              <a:rPr lang="en-US" dirty="0" smtClean="0"/>
              <a:t>model that we will test again with the user by producing it in an electronic form in which we can create a basic wireframe to test it.</a:t>
            </a:r>
          </a:p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r>
              <a:rPr lang="en-US" b="1" dirty="0" smtClean="0"/>
              <a:t>Contacting and working with local tour operators, police, and visit Dundee</a:t>
            </a:r>
          </a:p>
          <a:p>
            <a:pPr lvl="1"/>
            <a:r>
              <a:rPr lang="en-GB" dirty="0" smtClean="0"/>
              <a:t>Fisher Tours in Dundee offer regular trips which are mainly used by the elderly. We wish to become </a:t>
            </a:r>
            <a:r>
              <a:rPr lang="en-US" dirty="0" smtClean="0"/>
              <a:t>involved with them to </a:t>
            </a:r>
            <a:r>
              <a:rPr lang="en-US" b="1" dirty="0" smtClean="0"/>
              <a:t>gather information and advice</a:t>
            </a:r>
            <a:r>
              <a:rPr lang="en-US" dirty="0" smtClean="0"/>
              <a:t> beneficial to the system.</a:t>
            </a:r>
          </a:p>
          <a:p>
            <a:pPr lvl="1"/>
            <a:r>
              <a:rPr lang="en-US" dirty="0" smtClean="0"/>
              <a:t>Local police services will be contacted to provide local safety tips and advice for the area that users can sometimes be concerned about from our </a:t>
            </a:r>
            <a:r>
              <a:rPr lang="en-US" b="1" dirty="0" smtClean="0"/>
              <a:t>focus group findings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b="1" dirty="0" smtClean="0"/>
              <a:t>User testing with a reduced functionality alpha version</a:t>
            </a:r>
          </a:p>
          <a:p>
            <a:pPr lvl="1"/>
            <a:r>
              <a:rPr lang="en-US" dirty="0" smtClean="0"/>
              <a:t>Possibly including A/B Testing to determine which designs are best.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Presentation will consist of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What is Travel Explorers?</a:t>
            </a:r>
          </a:p>
          <a:p>
            <a:r>
              <a:rPr lang="en-US" b="1" dirty="0" smtClean="0"/>
              <a:t>Scenario of use</a:t>
            </a:r>
          </a:p>
          <a:p>
            <a:r>
              <a:rPr lang="en-US" b="1" dirty="0" smtClean="0"/>
              <a:t>Research Methods</a:t>
            </a:r>
          </a:p>
          <a:p>
            <a:r>
              <a:rPr lang="en-US" b="1" dirty="0" smtClean="0"/>
              <a:t>Online </a:t>
            </a:r>
            <a:r>
              <a:rPr lang="en-US" b="1" dirty="0" smtClean="0"/>
              <a:t>Research</a:t>
            </a:r>
          </a:p>
          <a:p>
            <a:r>
              <a:rPr lang="en-US" b="1" dirty="0" smtClean="0"/>
              <a:t>Focus Group Findings</a:t>
            </a:r>
          </a:p>
          <a:p>
            <a:r>
              <a:rPr lang="en-US" b="1" dirty="0" smtClean="0"/>
              <a:t>Future Plans</a:t>
            </a:r>
          </a:p>
          <a:p>
            <a:r>
              <a:rPr lang="en-US" b="1" dirty="0" smtClean="0"/>
              <a:t>Questions</a:t>
            </a:r>
            <a:endParaRPr lang="en-US" b="1" dirty="0"/>
          </a:p>
        </p:txBody>
      </p:sp>
      <p:pic>
        <p:nvPicPr>
          <p:cNvPr id="25602" name="Picture 2" descr="http://www.matsie.co.uk/images/product_globe_monte_carlo_enlarg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0225" y="2247899"/>
            <a:ext cx="3419475" cy="3419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 of Prototyping</a:t>
            </a:r>
            <a:endParaRPr lang="en-US" dirty="0"/>
          </a:p>
        </p:txBody>
      </p:sp>
      <p:graphicFrame>
        <p:nvGraphicFramePr>
          <p:cNvPr id="4" name="Content Placeholder 3" descr="Descending Block Lis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584070478"/>
              </p:ext>
            </p:extLst>
          </p:nvPr>
        </p:nvGraphicFramePr>
        <p:xfrm>
          <a:off x="609600" y="1420813"/>
          <a:ext cx="6994525" cy="507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dirty="0" smtClean="0"/>
              <a:t>The three stages of iteration we will use for creating our paper prototype, testing it to refine the design, and then a high fidelity version of the improved prototype in a wireframe before implementing a working version.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7317" y="-133349"/>
            <a:ext cx="5347758" cy="1333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small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Paper Prototype plans</a:t>
            </a:r>
            <a:endParaRPr kumimoji="0" lang="en-US" sz="3200" b="0" i="0" u="none" strike="noStrike" kern="1200" cap="sm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92046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Prototyping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The Evolution of a paper prototype we plan to carry out with the User Centre. </a:t>
            </a:r>
            <a:endParaRPr lang="en-US" dirty="0"/>
          </a:p>
        </p:txBody>
      </p:sp>
      <p:pic>
        <p:nvPicPr>
          <p:cNvPr id="47106" name="Picture 2" descr="D:\Dropbox\Dropbox\AC32005 - Hci And Usability Engineering\AC32005 - HCI - Travel Explorer - Team Share\Assignment 2 - Travel Explorer Presentation\Paper Prototype\Home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100" y="2105024"/>
            <a:ext cx="2990850" cy="3852863"/>
          </a:xfrm>
          <a:prstGeom prst="rect">
            <a:avLst/>
          </a:prstGeom>
          <a:noFill/>
        </p:spPr>
      </p:pic>
      <p:pic>
        <p:nvPicPr>
          <p:cNvPr id="47107" name="Picture 3" descr="D:\Dropbox\Dropbox\AC32005 - Hci And Usability Engineering\AC32005 - HCI - Travel Explorer - Team Share\Assignment 2 - Travel Explorer Presentation\Paper Prototype\Homep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7787" y="2057400"/>
            <a:ext cx="2684817" cy="3790950"/>
          </a:xfrm>
          <a:prstGeom prst="rect">
            <a:avLst/>
          </a:prstGeom>
          <a:noFill/>
        </p:spPr>
      </p:pic>
      <p:pic>
        <p:nvPicPr>
          <p:cNvPr id="47108" name="Picture 4" descr="D:\Dropbox\Dropbox\AC32005 - Hci And Usability Engineering\AC32005 - HCI - Travel Explorer - Team Share\Assignment 2 - Travel Explorer Presentation\Paper Prototype\paper prototype high 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1117" y="2105026"/>
            <a:ext cx="2845483" cy="383381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638300" y="5981700"/>
            <a:ext cx="19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Initial Paper Design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019675" y="6048375"/>
            <a:ext cx="218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Refined Paper Design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915400" y="6096000"/>
            <a:ext cx="118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Wireframe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2765" y="3333750"/>
            <a:ext cx="5760720" cy="10371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For </a:t>
            </a:r>
          </a:p>
          <a:p>
            <a:pPr>
              <a:spcBef>
                <a:spcPts val="0"/>
              </a:spcBef>
            </a:pPr>
            <a:r>
              <a:rPr lang="en-US" sz="2400" i="1" dirty="0" smtClean="0">
                <a:solidFill>
                  <a:schemeClr val="bg1">
                    <a:lumMod val="50000"/>
                  </a:schemeClr>
                </a:solidFill>
              </a:rPr>
              <a:t>Travel Explorers Team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br>
              <a:rPr lang="en-US" dirty="0" smtClean="0"/>
            </a:br>
            <a:r>
              <a:rPr lang="en-US" dirty="0" smtClean="0"/>
              <a:t>Travel Explorers?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Intergenerational communication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 Explorers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057400"/>
            <a:ext cx="10058400" cy="4343399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Travel Explorers </a:t>
            </a:r>
            <a:r>
              <a:rPr lang="en-US" dirty="0" smtClean="0"/>
              <a:t>is a website that fills in a unique gap in the market between services that offer </a:t>
            </a:r>
            <a:r>
              <a:rPr lang="en-US" b="1" dirty="0" smtClean="0"/>
              <a:t>information on planning trips </a:t>
            </a:r>
            <a:r>
              <a:rPr lang="en-US" dirty="0" smtClean="0"/>
              <a:t>and services that allow you to </a:t>
            </a:r>
            <a:r>
              <a:rPr lang="en-US" b="1" dirty="0" smtClean="0"/>
              <a:t>book travel and accommodation</a:t>
            </a:r>
            <a:r>
              <a:rPr lang="en-US" dirty="0" smtClean="0"/>
              <a:t> associated with a trip.</a:t>
            </a:r>
          </a:p>
          <a:p>
            <a:pPr algn="just"/>
            <a:r>
              <a:rPr lang="en-US" dirty="0" smtClean="0"/>
              <a:t>Solves this by </a:t>
            </a:r>
            <a:r>
              <a:rPr lang="en-US" b="1" dirty="0" smtClean="0"/>
              <a:t>allowing and promoting users to meet </a:t>
            </a:r>
            <a:r>
              <a:rPr lang="en-US" dirty="0" smtClean="0"/>
              <a:t>like minded individuals to </a:t>
            </a:r>
            <a:r>
              <a:rPr lang="en-US" b="1" dirty="0" smtClean="0"/>
              <a:t>organize a trip</a:t>
            </a:r>
            <a:r>
              <a:rPr lang="en-US" dirty="0" smtClean="0"/>
              <a:t> and participate in something new.</a:t>
            </a:r>
          </a:p>
          <a:p>
            <a:pPr algn="just"/>
            <a:r>
              <a:rPr lang="en-US" dirty="0" smtClean="0"/>
              <a:t>It is designed to be </a:t>
            </a:r>
            <a:r>
              <a:rPr lang="en-US" b="1" dirty="0" smtClean="0"/>
              <a:t>simplistic</a:t>
            </a:r>
            <a:r>
              <a:rPr lang="en-US" dirty="0" smtClean="0"/>
              <a:t> allowing anyone to use it </a:t>
            </a:r>
            <a:r>
              <a:rPr lang="en-US" b="1" dirty="0" smtClean="0"/>
              <a:t>regardless of age or restrictions </a:t>
            </a:r>
            <a:r>
              <a:rPr lang="en-US" dirty="0" smtClean="0"/>
              <a:t>an individual may have whilst accessing a system.</a:t>
            </a:r>
          </a:p>
          <a:p>
            <a:pPr algn="just"/>
            <a:r>
              <a:rPr lang="en-US" dirty="0" smtClean="0"/>
              <a:t>It will allow Intergenerational communication by parsing data into a template format that is </a:t>
            </a:r>
            <a:r>
              <a:rPr lang="en-US" b="1" dirty="0" smtClean="0"/>
              <a:t>easy to read, understand, and making it accessible to all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systems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5542" r="15999"/>
          <a:stretch>
            <a:fillRect/>
          </a:stretch>
        </p:blipFill>
        <p:spPr bwMode="auto">
          <a:xfrm>
            <a:off x="600075" y="1771650"/>
            <a:ext cx="3781425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16481" t="856" r="18804"/>
          <a:stretch>
            <a:fillRect/>
          </a:stretch>
        </p:blipFill>
        <p:spPr bwMode="auto">
          <a:xfrm>
            <a:off x="7820025" y="1781175"/>
            <a:ext cx="3933825" cy="393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 descr="http://blog.copdfoundation.org/wp-content/uploads/2012/09/C-Users-sschlegel-Pictures-Question-Mark-Ma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7575" y="3219450"/>
            <a:ext cx="2857500" cy="28575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829175" y="5943600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Something is Missing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5678269"/>
            <a:ext cx="24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Planning / Gathering Information for a Trip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15350" y="5887819"/>
            <a:ext cx="284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Booking the necessary travel and accommodation requirements for a Trip</a:t>
            </a:r>
            <a:endParaRPr lang="en-GB" b="1" dirty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ec.europa.eu/enterprise/e-bsn/ebusiness-solutions-guide/images/evalu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3831" y="4048125"/>
            <a:ext cx="3512344" cy="28098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Missing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72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Social aspect</a:t>
            </a:r>
            <a:r>
              <a:rPr lang="en-US" dirty="0" smtClean="0"/>
              <a:t> of meeting like minded individuals that want to participate in the same activity or trip is not always possible in current social circles.</a:t>
            </a:r>
          </a:p>
          <a:p>
            <a:r>
              <a:rPr lang="en-US" b="1" dirty="0" smtClean="0"/>
              <a:t>Communication with other individuals </a:t>
            </a:r>
            <a:r>
              <a:rPr lang="en-US" dirty="0" smtClean="0"/>
              <a:t>with a </a:t>
            </a:r>
            <a:r>
              <a:rPr lang="en-US" b="1" dirty="0" smtClean="0"/>
              <a:t>shared interest </a:t>
            </a:r>
            <a:r>
              <a:rPr lang="en-US" dirty="0" smtClean="0"/>
              <a:t>is what brings it all together. An interest such as cathedrals is commonly and there is often local trips to cathedrals all over Scotland.</a:t>
            </a:r>
          </a:p>
          <a:p>
            <a:r>
              <a:rPr lang="en-US" b="1" dirty="0" smtClean="0"/>
              <a:t>Access to information </a:t>
            </a:r>
            <a:r>
              <a:rPr lang="en-US" dirty="0" smtClean="0"/>
              <a:t>in an easy to obtain way and to resources that allow users to take part and </a:t>
            </a:r>
            <a:r>
              <a:rPr lang="en-US" b="1" dirty="0" smtClean="0"/>
              <a:t>meet new individuals </a:t>
            </a:r>
            <a:r>
              <a:rPr lang="en-US" dirty="0" smtClean="0"/>
              <a:t>solves this problem regardless of age.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5265346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lum/>
          </a:blip>
          <a:srcRect/>
          <a:stretch>
            <a:fillRect l="2000" r="1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brief glimpse as how this system could be used.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26511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21183" r="11930" b="15694"/>
          <a:stretch>
            <a:fillRect/>
          </a:stretch>
        </p:blipFill>
        <p:spPr bwMode="auto">
          <a:xfrm>
            <a:off x="1115878" y="3477633"/>
            <a:ext cx="2160000" cy="226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5637" y="3446236"/>
            <a:ext cx="2160000" cy="218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54672" y="3470564"/>
            <a:ext cx="2337317" cy="223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962025" y="1362075"/>
            <a:ext cx="1066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Setting the Scene</a:t>
            </a:r>
          </a:p>
          <a:p>
            <a:r>
              <a:rPr lang="en-GB" dirty="0" smtClean="0"/>
              <a:t>A group of elderly woman travel from the UK to provincial France to visit an amazing little </a:t>
            </a:r>
            <a:r>
              <a:rPr lang="en-US" dirty="0" smtClean="0"/>
              <a:t>Patisserie shop. They are discussing things they have done in the past and wish they had done more of before getting old.  </a:t>
            </a:r>
          </a:p>
          <a:p>
            <a:endParaRPr lang="en-US" dirty="0" smtClean="0"/>
          </a:p>
          <a:p>
            <a:r>
              <a:rPr lang="en-US" b="1" dirty="0" smtClean="0"/>
              <a:t>Each wants to share something different </a:t>
            </a:r>
            <a:r>
              <a:rPr lang="en-US" dirty="0" smtClean="0"/>
              <a:t>but they share a common goal even if they have different reasons. There is where media comes in. Photos, Video, and other types of media allows each to share their memories.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28675" y="5781675"/>
            <a:ext cx="309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Angela wants to find and taste the best local food in the area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8763000" y="5753100"/>
            <a:ext cx="309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Betty wants to take and share photographs and videos of places she fondly remembers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838700" y="5781675"/>
            <a:ext cx="277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Andria facilitates the needs of both by giving everyone a place to share.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8375334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Scenario</a:t>
            </a:r>
            <a:endParaRPr lang="en-US" dirty="0"/>
          </a:p>
        </p:txBody>
      </p:sp>
      <p:pic>
        <p:nvPicPr>
          <p:cNvPr id="3" name="755739TVWCL0514235010FOM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037491" y="1905170"/>
            <a:ext cx="6339255" cy="4596786"/>
          </a:xfrm>
          <a:prstGeom prst="rect">
            <a:avLst/>
          </a:prstGeom>
          <a:ln w="38100" cap="rnd" cmpd="thickThin"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68546" y="2535877"/>
            <a:ext cx="3471334" cy="1433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600" dirty="0" smtClean="0"/>
              <a:t>Patisserie Baker :</a:t>
            </a:r>
            <a:endParaRPr kumimoji="0" lang="en-US" sz="3600" b="0" i="0" u="none" strike="noStrike" kern="1200" cap="sm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00102" y="4019250"/>
            <a:ext cx="3471333" cy="210312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800"/>
              </a:spcBef>
              <a:buClr>
                <a:schemeClr val="bg2"/>
              </a:buClr>
              <a:buSzPct val="90000"/>
              <a:defRPr/>
            </a:pPr>
            <a:r>
              <a:rPr lang="en-US" sz="2400" dirty="0" smtClean="0"/>
              <a:t>“ You are never too old!”.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37180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S104001541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urSeasons_16x9.potx" id="{C09F2ED6-7B68-4305-826F-E326D3225887}" vid="{B7CA04BF-89D1-446E-AA25-D46A14229824}"/>
    </a:ext>
  </a:extLst>
</a:theme>
</file>

<file path=ppt/theme/theme2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our Seasons">
      <a:dk1>
        <a:sysClr val="windowText" lastClr="000000"/>
      </a:dk1>
      <a:lt1>
        <a:sysClr val="window" lastClr="FFFFFF"/>
      </a:lt1>
      <a:dk2>
        <a:srgbClr val="6B7F7F"/>
      </a:dk2>
      <a:lt2>
        <a:srgbClr val="B0BCBC"/>
      </a:lt2>
      <a:accent1>
        <a:srgbClr val="7DB41B"/>
      </a:accent1>
      <a:accent2>
        <a:srgbClr val="ED8A05"/>
      </a:accent2>
      <a:accent3>
        <a:srgbClr val="288DFC"/>
      </a:accent3>
      <a:accent4>
        <a:srgbClr val="36D2B8"/>
      </a:accent4>
      <a:accent5>
        <a:srgbClr val="F5B605"/>
      </a:accent5>
      <a:accent6>
        <a:srgbClr val="E75524"/>
      </a:accent6>
      <a:hlink>
        <a:srgbClr val="ED8A05"/>
      </a:hlink>
      <a:folHlink>
        <a:srgbClr val="B0BCBC"/>
      </a:folHlink>
    </a:clrScheme>
    <a:fontScheme name="Constantia-Calibri">
      <a:majorFont>
        <a:latin typeface="Constant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88A576-A2E7-4760-927D-B5BF8CF93C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1005</Words>
  <Application>Microsoft Office PowerPoint</Application>
  <PresentationFormat>Custom</PresentationFormat>
  <Paragraphs>168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TS104001541</vt:lpstr>
      <vt:lpstr>Travel Explorers</vt:lpstr>
      <vt:lpstr>The Presentation will consist of :</vt:lpstr>
      <vt:lpstr>What is  Travel Explorers?</vt:lpstr>
      <vt:lpstr>Travel Explorers is</vt:lpstr>
      <vt:lpstr>Similar systems</vt:lpstr>
      <vt:lpstr>The Missing Link</vt:lpstr>
      <vt:lpstr>Scenario</vt:lpstr>
      <vt:lpstr>Scenario</vt:lpstr>
      <vt:lpstr>The Scenario</vt:lpstr>
      <vt:lpstr>Research methods</vt:lpstr>
      <vt:lpstr>Research Methods Used</vt:lpstr>
      <vt:lpstr>Online Research</vt:lpstr>
      <vt:lpstr>Online Research</vt:lpstr>
      <vt:lpstr>Online Research</vt:lpstr>
      <vt:lpstr>Focus group</vt:lpstr>
      <vt:lpstr>What User’s wanted</vt:lpstr>
      <vt:lpstr>Our Findings</vt:lpstr>
      <vt:lpstr>Future Plans</vt:lpstr>
      <vt:lpstr>Our future plans</vt:lpstr>
      <vt:lpstr>Stages of Prototyping</vt:lpstr>
      <vt:lpstr>Paper Prototyping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2013-02-27T15:08:55Z</dcterms:created>
  <dcterms:modified xsi:type="dcterms:W3CDTF">2013-02-28T08:45:12Z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TC040015419991</vt:lpwstr>
  </property>
</Properties>
</file>